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0" r:id="rId2"/>
    <p:sldId id="334" r:id="rId3"/>
    <p:sldId id="340" r:id="rId4"/>
    <p:sldId id="341" r:id="rId5"/>
    <p:sldId id="289" r:id="rId6"/>
    <p:sldId id="336" r:id="rId7"/>
    <p:sldId id="347" r:id="rId8"/>
    <p:sldId id="346" r:id="rId9"/>
    <p:sldId id="337" r:id="rId10"/>
    <p:sldId id="338" r:id="rId11"/>
    <p:sldId id="339" r:id="rId12"/>
    <p:sldId id="342" r:id="rId13"/>
    <p:sldId id="362" r:id="rId14"/>
    <p:sldId id="360" r:id="rId15"/>
    <p:sldId id="344" r:id="rId16"/>
    <p:sldId id="345" r:id="rId17"/>
    <p:sldId id="348" r:id="rId18"/>
    <p:sldId id="343" r:id="rId19"/>
    <p:sldId id="332" r:id="rId20"/>
    <p:sldId id="275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6">
          <p15:clr>
            <a:srgbClr val="A4A3A4"/>
          </p15:clr>
        </p15:guide>
        <p15:guide id="2" orient="horz" pos="1967">
          <p15:clr>
            <a:srgbClr val="A4A3A4"/>
          </p15:clr>
        </p15:guide>
        <p15:guide id="3" orient="horz" pos="804">
          <p15:clr>
            <a:srgbClr val="A4A3A4"/>
          </p15:clr>
        </p15:guide>
        <p15:guide id="4" pos="2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tts, Dave (O&amp;A, Hobart)" initials="WD(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005C3E"/>
    <a:srgbClr val="3FAF6F"/>
    <a:srgbClr val="2A754A"/>
    <a:srgbClr val="FFB81C"/>
    <a:srgbClr val="E87722"/>
    <a:srgbClr val="E4002B"/>
    <a:srgbClr val="DF1995"/>
    <a:srgbClr val="6D2077"/>
    <a:srgbClr val="007A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79" autoAdjust="0"/>
    <p:restoredTop sz="96976" autoAdjust="0"/>
  </p:normalViewPr>
  <p:slideViewPr>
    <p:cSldViewPr snapToGrid="0" snapToObjects="1">
      <p:cViewPr varScale="1">
        <p:scale>
          <a:sx n="133" d="100"/>
          <a:sy n="133" d="100"/>
        </p:scale>
        <p:origin x="1674" y="108"/>
      </p:cViewPr>
      <p:guideLst>
        <p:guide orient="horz" pos="3676"/>
        <p:guide orient="horz" pos="1967"/>
        <p:guide orient="horz" pos="804"/>
        <p:guide pos="228"/>
      </p:guideLst>
    </p:cSldViewPr>
  </p:slideViewPr>
  <p:outlineViewPr>
    <p:cViewPr>
      <p:scale>
        <a:sx n="33" d="100"/>
        <a:sy n="33" d="100"/>
      </p:scale>
      <p:origin x="0" y="-54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4" d="100"/>
          <a:sy n="104" d="100"/>
        </p:scale>
        <p:origin x="4080" y="1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06T16:19:37.637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F3AE43-4B8B-42E2-AD8D-8893E6575599}" type="datetimeFigureOut">
              <a:rPr lang="en-US"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5623A5-B868-4679-8144-13E28063423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187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9BDDD4-07A3-49C3-8D04-6377578ADC4E}" type="datetimeFigureOut">
              <a:rPr lang="en-US"/>
              <a:t>8/1/2017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8E5230-3F12-4A60-B83A-70DD9883D08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32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8E5230-3F12-4A60-B83A-70DD9883D0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4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8E5230-3F12-4A60-B83A-70DD9883D0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0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8E5230-3F12-4A60-B83A-70DD9883D0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5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8E5230-3F12-4A60-B83A-70DD9883D0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87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8E5230-3F12-4A60-B83A-70DD9883D0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86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8E5230-3F12-4A60-B83A-70DD9883D0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64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8E5230-3F12-4A60-B83A-70DD9883D0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6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1497" y="5500319"/>
            <a:ext cx="9170984" cy="1357681"/>
            <a:chOff x="1497" y="5500319"/>
            <a:chExt cx="9170984" cy="1357681"/>
          </a:xfrm>
        </p:grpSpPr>
        <p:sp>
          <p:nvSpPr>
            <p:cNvPr id="2" name="Rectangle 1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/>
            </a:p>
          </p:txBody>
        </p:sp>
        <p:sp>
          <p:nvSpPr>
            <p:cNvPr id="36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/>
            </a:p>
          </p:txBody>
        </p:sp>
        <p:sp>
          <p:nvSpPr>
            <p:cNvPr id="37" name="Freeform 9"/>
            <p:cNvSpPr/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/>
            </a:p>
          </p:txBody>
        </p:sp>
        <p:sp>
          <p:nvSpPr>
            <p:cNvPr id="38" name="Freeform 10"/>
            <p:cNvSpPr/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/>
            </a:p>
          </p:txBody>
        </p:sp>
        <p:pic>
          <p:nvPicPr>
            <p:cNvPr id="10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2" name="Freeform 26"/>
              <p:cNvSpPr/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3" name="Freeform 27"/>
              <p:cNvSpPr/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4" name="Freeform 28"/>
              <p:cNvSpPr/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Freeform 30"/>
              <p:cNvSpPr/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1"/>
              <p:cNvSpPr/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3"/>
              <p:cNvSpPr/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Freeform 37"/>
              <p:cNvSpPr/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9" name="Text Placeholder 8"/>
          <p:cNvSpPr>
            <a:spLocks noGrp="1"/>
          </p:cNvSpPr>
          <p:nvPr userDrawn="1"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5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5"/>
          <p:cNvSpPr>
            <a:spLocks noGrp="1"/>
          </p:cNvSpPr>
          <p:nvPr userDrawn="1">
            <p:ph type="title"/>
          </p:nvPr>
        </p:nvSpPr>
        <p:spPr>
          <a:xfrm>
            <a:off x="360000" y="3122613"/>
            <a:ext cx="8043863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 smtClean="0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276350"/>
            <a:ext cx="414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363" y="1276350"/>
            <a:ext cx="414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5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360363" y="1933250"/>
            <a:ext cx="4140000" cy="39024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80363" y="1933250"/>
            <a:ext cx="4140000" cy="39024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ODIP II Workshop3 - OBIS Data Flows |  Dave Watts</a:t>
            </a: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4475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28588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5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60363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244475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128588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ODIP II Workshop3 - OBIS Data Flows |  Dave Watts</a:t>
            </a: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 numCol="2" spcCol="360000"/>
          <a:lstStyle>
            <a:lvl2pPr marL="252095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5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ODIP II Workshop3 - OBIS Data Flows |  Dave Watts</a:t>
            </a: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 numCol="3" spcCol="360000"/>
          <a:lstStyle>
            <a:lvl2pPr marL="252095" indent="-250825">
              <a:defRPr/>
            </a:lvl2pPr>
            <a:lvl5pPr>
              <a:buClr>
                <a:srgbClr val="4F4C4D"/>
              </a:buClr>
              <a:defRPr>
                <a:solidFill>
                  <a:srgbClr val="48464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5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ODIP II Workshop3 - OBIS Data Flows |  Dave Watts</a:t>
            </a: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1pPr marL="377825" indent="-377825">
              <a:buFont typeface="+mj-lt"/>
              <a:buAutoNum type="arabicPeriod"/>
              <a:defRPr/>
            </a:lvl1pPr>
            <a:lvl2pPr marL="629920" indent="-250825">
              <a:defRPr/>
            </a:lvl2pPr>
            <a:lvl3pPr marL="756285">
              <a:defRPr/>
            </a:lvl3pPr>
            <a:lvl4pPr marL="1007745">
              <a:defRPr/>
            </a:lvl4pPr>
            <a:lvl5pPr marL="1259840">
              <a:buClr>
                <a:srgbClr val="4F4C4D"/>
              </a:buClr>
              <a:defRPr>
                <a:solidFill>
                  <a:srgbClr val="4F4C4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5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ODIP II Workshop3 - OBIS Data Flows |  Dave Watts</a:t>
            </a: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5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ODIP II Workshop3 - OBIS Data Flows |  Dave Watts</a:t>
            </a: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0363" y="1276350"/>
            <a:ext cx="8460000" cy="45593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5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ODIP II Workshop3 - OBIS Data Flows |  Dave Watts</a:t>
            </a: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6" name="Group 1"/>
            <p:cNvGrpSpPr/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7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" name="Freeform 10"/>
              <p:cNvSpPr/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1" name="Freeform 11"/>
              <p:cNvSpPr/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12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ODIP II Workshop3 - OBIS Data Flows |  Dave Watts</a:t>
            </a:r>
            <a:endParaRPr lang="en-US" dirty="0"/>
          </a:p>
        </p:txBody>
      </p:sp>
    </p:spTree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5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ODIP II Workshop3 - OBIS Data Flows |  Dave Watts</a:t>
            </a: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ODIP II Workshop3 - OBIS Data Flows |  Dave Watts</a:t>
            </a: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123776"/>
            <a:ext cx="8042400" cy="10800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8888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5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-26988" y="357188"/>
            <a:ext cx="9199469" cy="6500812"/>
            <a:chOff x="-26988" y="357188"/>
            <a:chExt cx="9199469" cy="6500812"/>
          </a:xfrm>
        </p:grpSpPr>
        <p:grpSp>
          <p:nvGrpSpPr>
            <p:cNvPr id="25" name="Group 66"/>
            <p:cNvGrpSpPr/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26" name="Freeform 17"/>
              <p:cNvSpPr/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7" name="Freeform 18"/>
              <p:cNvSpPr/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8" name="Freeform 19"/>
              <p:cNvSpPr/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9" name="Freeform 20"/>
              <p:cNvSpPr/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0" name="Freeform 21"/>
              <p:cNvSpPr/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1" name="Freeform 22"/>
              <p:cNvSpPr/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23"/>
              <p:cNvSpPr/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24"/>
              <p:cNvSpPr/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25"/>
              <p:cNvSpPr/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26"/>
              <p:cNvSpPr/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27"/>
              <p:cNvSpPr/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28"/>
              <p:cNvSpPr/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38" name="Group 37"/>
            <p:cNvGrpSpPr/>
            <p:nvPr userDrawn="1"/>
          </p:nvGrpSpPr>
          <p:grpSpPr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79" name="Rectangle 78"/>
              <p:cNvSpPr/>
              <p:nvPr userDrawn="1"/>
            </p:nvSpPr>
            <p:spPr>
              <a:xfrm>
                <a:off x="1497" y="5940320"/>
                <a:ext cx="9158377" cy="91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42" name="Group 41"/>
              <p:cNvGrpSpPr/>
              <p:nvPr userDrawn="1"/>
            </p:nvGrpSpPr>
            <p:grpSpPr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80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81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497" y="5500319"/>
                  <a:ext cx="9170984" cy="435430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82" name="Freeform 9"/>
                <p:cNvSpPr/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83" name="Freeform 10"/>
                <p:cNvSpPr/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</p:grpSp>
          <p:pic>
            <p:nvPicPr>
              <p:cNvPr id="84" name="Picture 78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3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44" name="Freeform 26"/>
                <p:cNvSpPr/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5" name="Freeform 27"/>
                <p:cNvSpPr/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6" name="Freeform 28"/>
                <p:cNvSpPr/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7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8" name="Freeform 30"/>
                <p:cNvSpPr/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9" name="Freeform 31"/>
                <p:cNvSpPr/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0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1" name="Freeform 33"/>
                <p:cNvSpPr/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2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3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4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5" name="Freeform 37"/>
                <p:cNvSpPr/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</p:grpSp>
      <p:sp>
        <p:nvSpPr>
          <p:cNvPr id="5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0000" y="2866540"/>
            <a:ext cx="7469550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0"/>
              </a:spcAft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60000" y="3712540"/>
            <a:ext cx="2772000" cy="153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5"/>
              </a:spcAft>
              <a:buNone/>
              <a:defRPr sz="1600">
                <a:solidFill>
                  <a:srgbClr val="FFFFFF"/>
                </a:solidFill>
              </a:defRPr>
            </a:lvl2pPr>
            <a:lvl3pPr marL="266700" indent="-266700" defTabSz="-635">
              <a:lnSpc>
                <a:spcPct val="90000"/>
              </a:lnSpc>
              <a:spcAft>
                <a:spcPts val="0"/>
              </a:spcAft>
              <a:buNone/>
              <a:tabLst>
                <a:tab pos="266700" algn="l"/>
              </a:tabLst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600000" y="3712540"/>
            <a:ext cx="2772000" cy="1530000"/>
          </a:xfrm>
        </p:spPr>
        <p:txBody>
          <a:bodyPr>
            <a:noAutofit/>
          </a:bodyPr>
          <a:lstStyle>
            <a:lvl1pPr marL="271780" indent="-271780" defTabSz="-635">
              <a:lnSpc>
                <a:spcPct val="90000"/>
              </a:lnSpc>
              <a:spcAft>
                <a:spcPts val="0"/>
              </a:spcAft>
              <a:tabLst>
                <a:tab pos="355600" algn="l"/>
              </a:tabLs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5"/>
              </a:spcAft>
              <a:buNone/>
              <a:defRPr sz="1600">
                <a:solidFill>
                  <a:srgbClr val="FFFFFF"/>
                </a:solidFill>
              </a:defRPr>
            </a:lvl2pPr>
            <a:lvl3pPr marL="271780" indent="-271780" defTabSz="-635">
              <a:lnSpc>
                <a:spcPct val="90000"/>
              </a:lnSpc>
              <a:spcAft>
                <a:spcPts val="0"/>
              </a:spcAft>
              <a:buNone/>
              <a:tabLst>
                <a:tab pos="271145" algn="l"/>
              </a:tabLst>
              <a:defRPr lang="en-AU" sz="16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62" name="Group 22"/>
            <p:cNvGrpSpPr/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63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4" name="Freeform 24"/>
              <p:cNvSpPr/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5" name="Freeform 25"/>
              <p:cNvSpPr/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80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1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82" name="Freeform 26"/>
              <p:cNvSpPr/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3" name="Freeform 27"/>
              <p:cNvSpPr/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4" name="Freeform 28"/>
              <p:cNvSpPr/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6" name="Freeform 30"/>
              <p:cNvSpPr/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7" name="Freeform 31"/>
              <p:cNvSpPr/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8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9" name="Freeform 33"/>
              <p:cNvSpPr/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0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1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2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3" name="Freeform 37"/>
              <p:cNvSpPr/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94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5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5"/>
          <p:cNvSpPr>
            <a:spLocks noGrp="1"/>
          </p:cNvSpPr>
          <p:nvPr>
            <p:ph type="title"/>
          </p:nvPr>
        </p:nvSpPr>
        <p:spPr>
          <a:xfrm>
            <a:off x="360000" y="3122613"/>
            <a:ext cx="8043863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 smtClean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24" name="Group 22"/>
            <p:cNvGrpSpPr/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25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5" name="Freeform 24"/>
              <p:cNvSpPr/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6" name="Freeform 25"/>
              <p:cNvSpPr/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23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2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53" name="Freeform 26"/>
              <p:cNvSpPr/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27"/>
              <p:cNvSpPr/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Freeform 28"/>
              <p:cNvSpPr/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0"/>
              <p:cNvSpPr/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" name="Freeform 31"/>
              <p:cNvSpPr/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33"/>
              <p:cNvSpPr/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1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2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3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4" name="Freeform 37"/>
              <p:cNvSpPr/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6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122613"/>
            <a:ext cx="8042400" cy="10800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5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-26988" y="357188"/>
            <a:ext cx="9195409" cy="6140081"/>
            <a:chOff x="-26988" y="357188"/>
            <a:chExt cx="9195409" cy="6140081"/>
          </a:xfrm>
        </p:grpSpPr>
        <p:grpSp>
          <p:nvGrpSpPr>
            <p:cNvPr id="36" name="Group 35"/>
            <p:cNvGrpSpPr/>
            <p:nvPr userDrawn="1"/>
          </p:nvGrpSpPr>
          <p:grpSpPr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57" name="Group 22"/>
              <p:cNvGrpSpPr/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58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7938" y="5668963"/>
                  <a:ext cx="9167813" cy="99695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9" name="Freeform 24"/>
                <p:cNvSpPr/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0" name="Freeform 25"/>
                <p:cNvSpPr/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  <p:pic>
            <p:nvPicPr>
              <p:cNvPr id="62" name="Picture 78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3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64" name="Freeform 26"/>
                <p:cNvSpPr/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5" name="Freeform 27"/>
                <p:cNvSpPr/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6" name="Freeform 28"/>
                <p:cNvSpPr/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7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8" name="Freeform 30"/>
                <p:cNvSpPr/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9" name="Freeform 31"/>
                <p:cNvSpPr/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0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1" name="Freeform 33"/>
                <p:cNvSpPr/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2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3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4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5" name="Freeform 37"/>
                <p:cNvSpPr/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  <p:grpSp>
          <p:nvGrpSpPr>
            <p:cNvPr id="95" name="Group 66"/>
            <p:cNvGrpSpPr/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96" name="Freeform 17"/>
              <p:cNvSpPr/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7" name="Freeform 18"/>
              <p:cNvSpPr/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8" name="Freeform 19"/>
              <p:cNvSpPr/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9" name="Freeform 20"/>
              <p:cNvSpPr/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0" name="Freeform 21"/>
              <p:cNvSpPr/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1" name="Freeform 22"/>
              <p:cNvSpPr/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2" name="Freeform 23"/>
              <p:cNvSpPr/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3" name="Freeform 24"/>
              <p:cNvSpPr/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4" name="Freeform 25"/>
              <p:cNvSpPr/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5" name="Freeform 26"/>
              <p:cNvSpPr/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6" name="Freeform 27"/>
              <p:cNvSpPr/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7" name="Freeform 28"/>
              <p:cNvSpPr/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5"/>
              </a:spcAft>
              <a:buNone/>
              <a:defRPr sz="28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60363" y="1276350"/>
            <a:ext cx="8459787" cy="4559300"/>
          </a:xfrm>
        </p:spPr>
        <p:txBody>
          <a:bodyPr>
            <a:noAutofit/>
          </a:bodyPr>
          <a:lstStyle>
            <a:lvl1pPr marL="377825" indent="-377825">
              <a:buFont typeface="+mj-lt"/>
              <a:buAutoNum type="arabicPeriod"/>
              <a:defRPr/>
            </a:lvl1pPr>
            <a:lvl2pPr marL="647700" indent="-269875">
              <a:defRPr/>
            </a:lvl2pPr>
            <a:lvl3pPr marL="647700" indent="-269875">
              <a:defRPr/>
            </a:lvl3pPr>
            <a:lvl4pPr marL="647700" indent="-269875">
              <a:defRPr/>
            </a:lvl4pPr>
            <a:lvl5pPr marL="647700" indent="-269875">
              <a:defRPr/>
            </a:lvl5pPr>
            <a:lvl6pPr marL="647700" indent="-269875">
              <a:defRPr/>
            </a:lvl6pPr>
            <a:lvl7pPr marL="647700" indent="-269875">
              <a:defRPr/>
            </a:lvl7pPr>
            <a:lvl8pPr marL="647700" indent="-269875">
              <a:defRPr/>
            </a:lvl8pPr>
            <a:lvl9pPr marL="647700" indent="-269875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ODIP II Workshop3 - OBIS Data Flows |  Dave Watts</a:t>
            </a: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2pPr marL="252095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89378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5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ODIP II Workshop3 - OBIS Data Flows |  Dave Watts</a:t>
            </a: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2pPr marL="252095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5"/>
              </a:spcAft>
              <a:buNone/>
              <a:defRPr sz="3600" b="1" baseline="0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ODIP II Workshop3 - OBIS Data Flows |  Dave Watts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50"/>
            <a:ext cx="4140000" cy="455565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5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80363" y="1276350"/>
            <a:ext cx="4140000" cy="455565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ODIP II Workshop3 - OBIS Data Flows |  Dave Watts</a:t>
            </a: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50"/>
            <a:ext cx="4140000" cy="455565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80363" y="1276350"/>
            <a:ext cx="4140000" cy="225165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80363" y="3708000"/>
            <a:ext cx="4140000" cy="21240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5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ODIP II Workshop3 - OBIS Data Flows |  Dave Watts</a:t>
            </a:r>
            <a:endParaRPr 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4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7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" name="Freeform 10"/>
            <p:cNvSpPr/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Freeform 11"/>
            <p:cNvSpPr/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0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033" name="Picture 78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0363" y="1276350"/>
            <a:ext cx="8459787" cy="4559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363" y="6516688"/>
            <a:ext cx="6119812" cy="1079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smtClean="0"/>
              <a:t>ODIP II Workshop3 - OBIS Data Flows |  Dave Watts</a:t>
            </a:r>
            <a:endParaRPr lang="en-US" dirty="0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269875"/>
            <a:ext cx="8459787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-71438" y="6365875"/>
            <a:ext cx="9317038" cy="544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anose="020F0502020204030204" pitchFamily="34" charset="0"/>
        </a:defRPr>
      </a:lvl2pPr>
      <a:lvl3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anose="020F0502020204030204" pitchFamily="34" charset="0"/>
        </a:defRPr>
      </a:lvl3pPr>
      <a:lvl4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anose="020F0502020204030204" pitchFamily="34" charset="0"/>
        </a:defRPr>
      </a:lvl4pPr>
      <a:lvl5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anose="020F0502020204030204" pitchFamily="34" charset="0"/>
        </a:defRPr>
      </a:lvl5pPr>
      <a:lvl6pPr marL="4572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anose="020F0502020204030204" pitchFamily="34" charset="0"/>
        </a:defRPr>
      </a:lvl6pPr>
      <a:lvl7pPr marL="9144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anose="020F0502020204030204" pitchFamily="34" charset="0"/>
        </a:defRPr>
      </a:lvl7pPr>
      <a:lvl8pPr marL="13716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anose="020F0502020204030204" pitchFamily="34" charset="0"/>
        </a:defRPr>
      </a:lvl8pPr>
      <a:lvl9pPr marL="18288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anose="020F0502020204030204" pitchFamily="34" charset="0"/>
        </a:defRPr>
      </a:lvl9pPr>
    </p:titleStyle>
    <p:bodyStyle>
      <a:lvl1pPr algn="l" defTabSz="457200" rtl="0" eaLnBrk="1" fontAlgn="base" hangingPunct="1">
        <a:lnSpc>
          <a:spcPct val="90000"/>
        </a:lnSpc>
        <a:spcBef>
          <a:spcPts val="600"/>
        </a:spcBef>
        <a:spcAft>
          <a:spcPts val="565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25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5"/>
        </a:spcAft>
        <a:buFont typeface="Symbol" panose="05050102010706020507" pitchFamily="18" charset="2"/>
        <a:buChar char="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03555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5"/>
        </a:spcAft>
        <a:buClr>
          <a:srgbClr val="484647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5650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5"/>
        </a:spcAft>
        <a:buClr>
          <a:srgbClr val="484647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7745" indent="-252095" algn="l" defTabSz="457200" rtl="0" eaLnBrk="1" fontAlgn="base" hangingPunct="1">
        <a:lnSpc>
          <a:spcPct val="90000"/>
        </a:lnSpc>
        <a:spcBef>
          <a:spcPct val="0"/>
        </a:spcBef>
        <a:spcAft>
          <a:spcPts val="565"/>
        </a:spcAft>
        <a:buClr>
          <a:schemeClr val="accent2"/>
        </a:buClr>
        <a:buFont typeface="Arial" panose="020B0604020202020204" pitchFamily="34" charset="0"/>
        <a:buChar char="•"/>
        <a:defRPr sz="18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56285" indent="-252095" algn="l" defTabSz="457200" rtl="0" eaLnBrk="1" latinLnBrk="0" hangingPunct="1">
        <a:lnSpc>
          <a:spcPct val="90000"/>
        </a:lnSpc>
        <a:spcBef>
          <a:spcPts val="0"/>
        </a:spcBef>
        <a:spcAft>
          <a:spcPts val="565"/>
        </a:spcAft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756285" indent="-252095" algn="l" defTabSz="457200" rtl="0" eaLnBrk="1" latinLnBrk="0" hangingPunct="1">
        <a:lnSpc>
          <a:spcPct val="90000"/>
        </a:lnSpc>
        <a:spcBef>
          <a:spcPts val="0"/>
        </a:spcBef>
        <a:spcAft>
          <a:spcPts val="565"/>
        </a:spcAft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756285" indent="-252095" algn="l" defTabSz="457200" rtl="0" eaLnBrk="1" latinLnBrk="0" hangingPunct="1">
        <a:lnSpc>
          <a:spcPct val="90000"/>
        </a:lnSpc>
        <a:spcBef>
          <a:spcPts val="0"/>
        </a:spcBef>
        <a:spcAft>
          <a:spcPts val="565"/>
        </a:spcAft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756285" indent="-252095" algn="l" defTabSz="457200" rtl="0" eaLnBrk="1" latinLnBrk="0" hangingPunct="1">
        <a:lnSpc>
          <a:spcPct val="90000"/>
        </a:lnSpc>
        <a:spcBef>
          <a:spcPts val="0"/>
        </a:spcBef>
        <a:spcAft>
          <a:spcPts val="565"/>
        </a:spcAft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obis/robis" TargetMode="External"/><Relationship Id="rId2" Type="http://schemas.openxmlformats.org/officeDocument/2006/relationships/hyperlink" Target="http://www.iobis.org/geoserver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73945"/>
            <a:ext cx="9144002" cy="3521152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565"/>
              </a:spcAft>
              <a:buFont typeface="Arial" panose="020B0604020202020204"/>
              <a:buNone/>
              <a:defRPr/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OBIS Data flows</a:t>
            </a:r>
            <a:endParaRPr lang="en-AU" dirty="0"/>
          </a:p>
        </p:txBody>
      </p:sp>
      <p:sp>
        <p:nvSpPr>
          <p:cNvPr id="22533" name="Footer Placeholder 2"/>
          <p:cNvSpPr txBox="1"/>
          <p:nvPr/>
        </p:nvSpPr>
        <p:spPr bwMode="auto">
          <a:xfrm>
            <a:off x="283582" y="4657835"/>
            <a:ext cx="8042275" cy="250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r>
              <a:rPr lang="en-AU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Dave Watts 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534" name="Footer Placeholder 2"/>
          <p:cNvSpPr txBox="1"/>
          <p:nvPr/>
        </p:nvSpPr>
        <p:spPr bwMode="auto">
          <a:xfrm>
            <a:off x="378134" y="4962901"/>
            <a:ext cx="8042275" cy="252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r>
              <a:rPr lang="en-AU" sz="1600" dirty="0">
                <a:solidFill>
                  <a:schemeClr val="bg1"/>
                </a:solidFill>
                <a:latin typeface="Calibri" panose="020F0502020204030204" pitchFamily="34" charset="0"/>
              </a:rPr>
              <a:t>8</a:t>
            </a:r>
            <a:r>
              <a:rPr lang="en-AU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March 2017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 smtClean="0"/>
              <a:t>Data Centre, O&amp;A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 smtClean="0"/>
          </a:p>
          <a:p>
            <a:pPr marL="756285" lvl="4" indent="0">
              <a:buNone/>
            </a:pPr>
            <a:endParaRPr lang="en-AU" dirty="0"/>
          </a:p>
        </p:txBody>
      </p:sp>
      <p:sp>
        <p:nvSpPr>
          <p:cNvPr id="26626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290"/>
              </a:spcAft>
            </a:pPr>
            <a:r>
              <a:rPr lang="en-AU" dirty="0" smtClean="0"/>
              <a:t>IPT – </a:t>
            </a:r>
            <a:r>
              <a:rPr lang="en-AU" sz="2800" dirty="0"/>
              <a:t>M</a:t>
            </a:r>
            <a:r>
              <a:rPr lang="en-AU" sz="2800" dirty="0" smtClean="0"/>
              <a:t>atching to TDWG </a:t>
            </a:r>
            <a:r>
              <a:rPr lang="en-AU" sz="2800" dirty="0" err="1" smtClean="0"/>
              <a:t>DwC</a:t>
            </a:r>
            <a:r>
              <a:rPr lang="en-AU" sz="2800" dirty="0" smtClean="0"/>
              <a:t> vocabs</a:t>
            </a:r>
          </a:p>
          <a:p>
            <a:pPr lvl="1" eaLnBrk="1" hangingPunct="1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mtClean="0"/>
              <a:t>ODIP II Workshop3 - OBIS Data Flows |  Dave Watts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651" y="213525"/>
            <a:ext cx="1047750" cy="1009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495" y="1497491"/>
            <a:ext cx="6694575" cy="3471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idx="1"/>
          </p:nvPr>
        </p:nvSpPr>
        <p:spPr>
          <a:xfrm>
            <a:off x="432000" y="950400"/>
            <a:ext cx="8460000" cy="4946400"/>
          </a:xfrm>
        </p:spPr>
        <p:txBody>
          <a:bodyPr/>
          <a:lstStyle/>
          <a:p>
            <a:r>
              <a:rPr lang="en-AU" sz="1800" dirty="0" smtClean="0"/>
              <a:t>Pros</a:t>
            </a:r>
          </a:p>
          <a:p>
            <a:pPr marL="537845" lvl="1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scalable - limited only by file size</a:t>
            </a:r>
          </a:p>
          <a:p>
            <a:pPr marL="537845" lvl="1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matches to vocabs in a very robust and friendly manner</a:t>
            </a:r>
          </a:p>
          <a:p>
            <a:pPr marL="537845" lvl="1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if using a database, can support SQL filter on table – reduce use of views</a:t>
            </a:r>
          </a:p>
          <a:p>
            <a:pPr marL="537845" lvl="1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single zip containing all data, metadata (EML)</a:t>
            </a:r>
          </a:p>
          <a:p>
            <a:pPr marL="537845" lvl="1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data versioning</a:t>
            </a:r>
          </a:p>
          <a:p>
            <a:pPr marL="537845" lvl="1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For OBIS, backbone taxonomy is </a:t>
            </a:r>
            <a:r>
              <a:rPr lang="en-AU" sz="1400" dirty="0" err="1" smtClean="0"/>
              <a:t>WoRMS</a:t>
            </a:r>
            <a:endParaRPr lang="en-AU" sz="1400" dirty="0" smtClean="0"/>
          </a:p>
          <a:p>
            <a:pPr marL="537845" lvl="1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Limited impact of data provider’s servers</a:t>
            </a:r>
          </a:p>
          <a:p>
            <a:pPr marL="537845" lvl="1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Extensible by downloading new schemas</a:t>
            </a:r>
          </a:p>
          <a:p>
            <a:r>
              <a:rPr lang="en-AU" sz="1800" dirty="0" smtClean="0"/>
              <a:t>Cons</a:t>
            </a:r>
          </a:p>
          <a:p>
            <a:pPr marL="537845" lvl="1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Custodian must actively ‘publish’ if new data or revisions</a:t>
            </a:r>
          </a:p>
          <a:p>
            <a:pPr marL="537845" lvl="1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Only CSV data</a:t>
            </a:r>
            <a:endParaRPr lang="en-AU" sz="1400" dirty="0"/>
          </a:p>
          <a:p>
            <a:endParaRPr lang="en-AU" dirty="0" smtClean="0"/>
          </a:p>
          <a:p>
            <a:pPr marL="756285" lvl="4" indent="0">
              <a:buNone/>
            </a:pPr>
            <a:endParaRPr lang="en-AU" dirty="0"/>
          </a:p>
        </p:txBody>
      </p:sp>
      <p:sp>
        <p:nvSpPr>
          <p:cNvPr id="26626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290"/>
              </a:spcAft>
            </a:pPr>
            <a:r>
              <a:rPr lang="en-AU" dirty="0"/>
              <a:t>Biological data </a:t>
            </a:r>
            <a:r>
              <a:rPr lang="en-AU" dirty="0" smtClean="0"/>
              <a:t>-IPT </a:t>
            </a:r>
            <a:endParaRPr lang="en-AU" sz="2800" dirty="0" smtClean="0"/>
          </a:p>
          <a:p>
            <a:pPr lvl="1" eaLnBrk="1" hangingPunct="1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mtClean="0"/>
              <a:t>ODIP II Workshop3 - OBIS Data Flows |  Dave Watts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651" y="213525"/>
            <a:ext cx="1047750" cy="100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AU" dirty="0" smtClean="0"/>
              <a:t>Purpose: to add environmental and other context data to DwC data</a:t>
            </a:r>
          </a:p>
          <a:p>
            <a:r>
              <a:rPr lang="en-US" altLang="en-AU" dirty="0"/>
              <a:t>Designed to deal with CTD casts, trawl events and related catch composition, existing species occurrence records with environmental measurements, e.t.c.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AU" dirty="0"/>
              <a:t>OBIS-ENV-DATA project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ODIP II Workshop3 - OBIS Data Flows |  Dave Watts</a:t>
            </a:r>
            <a:endParaRPr lang="en-US" dirty="0"/>
          </a:p>
        </p:txBody>
      </p:sp>
      <p:pic>
        <p:nvPicPr>
          <p:cNvPr id="5" name="Picture Placeholder 4" descr="ctd-env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tretch>
            <a:fillRect/>
          </a:stretch>
        </p:blipFill>
        <p:spPr>
          <a:xfrm>
            <a:off x="4963160" y="1276350"/>
            <a:ext cx="3573780" cy="4555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AU" dirty="0"/>
              <a:t>OBIS-ENV-DATA project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ODIP II Workshop3 - OBIS Data Flows |  Dave Watts</a:t>
            </a:r>
            <a:endParaRPr lang="en-US" dirty="0"/>
          </a:p>
        </p:txBody>
      </p:sp>
      <p:pic>
        <p:nvPicPr>
          <p:cNvPr id="7" name="Content Placeholder 6" descr="env_data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86205" y="927735"/>
            <a:ext cx="6784340" cy="489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OGC Geoserver instance</a:t>
            </a:r>
          </a:p>
          <a:p>
            <a:r>
              <a:rPr lang="en-AU" dirty="0"/>
              <a:t>	 </a:t>
            </a:r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www.iobis.org/geoserver</a:t>
            </a:r>
            <a:endParaRPr lang="en-AU" dirty="0" smtClean="0"/>
          </a:p>
          <a:p>
            <a:endParaRPr lang="en-AU" dirty="0" smtClean="0"/>
          </a:p>
          <a:p>
            <a:r>
              <a:rPr lang="en-US" altLang="en-AU" dirty="0" smtClean="0"/>
              <a:t>	Two layers - OBIS:drs_with_woa, OBIS:points_ex</a:t>
            </a:r>
          </a:p>
          <a:p>
            <a:endParaRPr lang="en-AU" dirty="0" smtClean="0"/>
          </a:p>
          <a:p>
            <a:r>
              <a:rPr lang="en-AU" dirty="0" smtClean="0"/>
              <a:t>R packages</a:t>
            </a:r>
          </a:p>
          <a:p>
            <a:r>
              <a:rPr lang="en-AU" dirty="0"/>
              <a:t>	</a:t>
            </a:r>
            <a:r>
              <a:rPr lang="en-AU" dirty="0" smtClean="0">
                <a:hlinkClick r:id="rId3"/>
              </a:rPr>
              <a:t>https</a:t>
            </a:r>
            <a:r>
              <a:rPr lang="en-AU" dirty="0">
                <a:hlinkClick r:id="rId3"/>
              </a:rPr>
              <a:t>://</a:t>
            </a:r>
            <a:r>
              <a:rPr lang="en-AU" dirty="0" smtClean="0">
                <a:hlinkClick r:id="rId3"/>
              </a:rPr>
              <a:t>github.com/iobis/robis</a:t>
            </a:r>
            <a:endParaRPr lang="en-AU" dirty="0" smtClean="0"/>
          </a:p>
          <a:p>
            <a:r>
              <a:rPr lang="en-AU" dirty="0"/>
              <a:t>	</a:t>
            </a:r>
            <a:r>
              <a:rPr lang="en-AU" dirty="0" smtClean="0"/>
              <a:t>- occurrence records and mapping</a:t>
            </a:r>
          </a:p>
          <a:p>
            <a:r>
              <a:rPr lang="en-AU" dirty="0"/>
              <a:t>	</a:t>
            </a:r>
            <a:r>
              <a:rPr lang="en-AU" dirty="0" smtClean="0"/>
              <a:t>- species checklist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Existing OBIS services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ODIP II Workshop3 - OBIS Data Flows |  Dave Watts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720000"/>
            <a:ext cx="8295026" cy="4058925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Current data – by year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ODIP II Workshop3 - OBIS Data Flows |  Dave Watts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61" y="1170000"/>
            <a:ext cx="4140200" cy="4261342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Current data – by depth</a:t>
            </a:r>
          </a:p>
          <a:p>
            <a:r>
              <a:rPr lang="en-AU" sz="1600" b="0" dirty="0"/>
              <a:t>Number of sampling days per depth volume</a:t>
            </a:r>
            <a:endParaRPr lang="en-AU" sz="1600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ODIP II Workshop3 - OBIS Data Flows |  Dave Watts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62" y="1276350"/>
            <a:ext cx="8172138" cy="4086068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Why an aggregator?</a:t>
            </a:r>
          </a:p>
          <a:p>
            <a:r>
              <a:rPr lang="en-AU" sz="2400" dirty="0"/>
              <a:t>Queensland Museum </a:t>
            </a:r>
            <a:r>
              <a:rPr lang="en-AU" sz="2400" dirty="0" err="1" smtClean="0"/>
              <a:t>Porifera</a:t>
            </a:r>
            <a:r>
              <a:rPr lang="en-AU" sz="2400" dirty="0" smtClean="0"/>
              <a:t> (aka sponges)</a:t>
            </a:r>
            <a:endParaRPr lang="en-AU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ODIP II Workshop3 - OBIS Data Flows |  Dave Watts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GBIF  </a:t>
            </a:r>
            <a:r>
              <a:rPr lang="en-AU" sz="1800" dirty="0" smtClean="0"/>
              <a:t>the elephant in the room</a:t>
            </a:r>
            <a:endParaRPr lang="en-AU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ODIP II Workshop3 - OBIS Data Flows |  Dave Watts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40577" y="2693238"/>
            <a:ext cx="1645878" cy="1150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OBIS Tier 2</a:t>
            </a:r>
          </a:p>
          <a:p>
            <a:pPr algn="ctr"/>
            <a:r>
              <a:rPr lang="en-AU" dirty="0" smtClean="0"/>
              <a:t>OBISAU</a:t>
            </a:r>
          </a:p>
          <a:p>
            <a:pPr algn="ctr"/>
            <a:r>
              <a:rPr lang="en-AU" dirty="0" smtClean="0"/>
              <a:t>IPT</a:t>
            </a:r>
            <a:endParaRPr lang="en-AU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26" y="2021317"/>
            <a:ext cx="2082189" cy="105047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283" y="1220890"/>
            <a:ext cx="941834" cy="5486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454" y="4264503"/>
            <a:ext cx="1342173" cy="114569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828290" y="1927860"/>
            <a:ext cx="605790" cy="69596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600710" y="1577340"/>
            <a:ext cx="2589530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sz="1400" dirty="0" err="1" smtClean="0"/>
              <a:t>marine data marked as</a:t>
            </a:r>
          </a:p>
          <a:p>
            <a:pPr indent="0">
              <a:buFont typeface="Wingdings" panose="05000000000000000000" pitchFamily="2" charset="2"/>
              <a:buNone/>
            </a:pPr>
            <a:endParaRPr lang="en-US" sz="1400" dirty="0" err="1" smtClean="0"/>
          </a:p>
          <a:p>
            <a:pPr indent="0">
              <a:buFont typeface="Wingdings" panose="05000000000000000000" pitchFamily="2" charset="2"/>
              <a:buNone/>
            </a:pPr>
            <a:r>
              <a:rPr lang="en-US" sz="1400" dirty="0" err="1" smtClean="0"/>
              <a:t>'marine, harvested by iOBIS'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434080" y="2464435"/>
            <a:ext cx="2426720" cy="66929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 Box 10"/>
          <p:cNvSpPr txBox="1"/>
          <p:nvPr/>
        </p:nvSpPr>
        <p:spPr>
          <a:xfrm>
            <a:off x="4060664" y="3260370"/>
            <a:ext cx="173609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sz="1400" dirty="0" smtClean="0"/>
              <a:t>all data if registered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459230" y="4693536"/>
            <a:ext cx="385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dirty="0" smtClean="0"/>
              <a:t>Data providers (mainly </a:t>
            </a:r>
            <a:r>
              <a:rPr lang="en-US" dirty="0" smtClean="0"/>
              <a:t>OZCAM)</a:t>
            </a:r>
            <a:endParaRPr lang="en-US" dirty="0" smtClean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928709" y="4878202"/>
            <a:ext cx="1261745" cy="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951710" y="3158242"/>
            <a:ext cx="5080" cy="101981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61926" y="4397698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b</a:t>
            </a:r>
            <a:r>
              <a:rPr lang="en-AU" sz="1600" dirty="0" smtClean="0"/>
              <a:t>y csv </a:t>
            </a:r>
            <a:r>
              <a:rPr lang="en-AU" sz="1400" dirty="0" smtClean="0"/>
              <a:t>upload</a:t>
            </a:r>
            <a:endParaRPr lang="en-AU" sz="1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951710" y="3483156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Data exchange</a:t>
            </a:r>
            <a:endParaRPr lang="en-A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Near real-time data loading and data quality feedback</a:t>
            </a:r>
          </a:p>
          <a:p>
            <a:r>
              <a:rPr lang="en-AU" dirty="0" smtClean="0"/>
              <a:t>Ability to handle the ENV data model</a:t>
            </a:r>
          </a:p>
          <a:p>
            <a:r>
              <a:rPr lang="en-AU" dirty="0" smtClean="0"/>
              <a:t>Active API development</a:t>
            </a:r>
          </a:p>
          <a:p>
            <a:r>
              <a:rPr lang="en-AU" dirty="0" smtClean="0"/>
              <a:t>Perhaps fossil records (land-based data, sediments - </a:t>
            </a:r>
            <a:r>
              <a:rPr lang="en-AU" dirty="0" err="1" smtClean="0"/>
              <a:t>forams</a:t>
            </a:r>
            <a:r>
              <a:rPr lang="en-AU" dirty="0" smtClean="0"/>
              <a:t>)</a:t>
            </a:r>
          </a:p>
          <a:p>
            <a:r>
              <a:rPr lang="en-AU" dirty="0" smtClean="0"/>
              <a:t>Perhaps private data (e.g. sensitive)</a:t>
            </a:r>
          </a:p>
          <a:p>
            <a:r>
              <a:rPr lang="en-AU" dirty="0" smtClean="0"/>
              <a:t>Need deep water records</a:t>
            </a:r>
          </a:p>
          <a:p>
            <a:r>
              <a:rPr lang="en-AU" dirty="0" smtClean="0"/>
              <a:t>Need BNJ records</a:t>
            </a:r>
          </a:p>
          <a:p>
            <a:r>
              <a:rPr lang="en-AU" dirty="0" smtClean="0"/>
              <a:t>Need contemporary records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Where to for OBIS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ODIP II Workshop3 - OBIS Data Flows |  Dave Watts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0" y="1276350"/>
            <a:ext cx="5088150" cy="4555650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AU" dirty="0" smtClean="0"/>
              <a:t>The OBIS network</a:t>
            </a:r>
          </a:p>
          <a:p>
            <a:pPr marL="457200" indent="-457200">
              <a:buAutoNum type="arabicParenR"/>
            </a:pPr>
            <a:r>
              <a:rPr lang="en-AU" dirty="0" smtClean="0"/>
              <a:t>Tools to publish data</a:t>
            </a:r>
          </a:p>
          <a:p>
            <a:pPr marL="457200" indent="-457200">
              <a:buAutoNum type="arabicParenR"/>
            </a:pPr>
            <a:r>
              <a:rPr lang="en-AU" dirty="0" smtClean="0"/>
              <a:t>Data gaps</a:t>
            </a:r>
          </a:p>
          <a:p>
            <a:pPr marL="457200" indent="-457200">
              <a:buAutoNum type="arabicParenR"/>
            </a:pPr>
            <a:r>
              <a:rPr lang="en-AU" dirty="0" smtClean="0"/>
              <a:t>Interaction with other networks</a:t>
            </a:r>
          </a:p>
          <a:p>
            <a:pPr marL="457200" indent="-457200">
              <a:buAutoNum type="arabicParenR"/>
            </a:pPr>
            <a:r>
              <a:rPr lang="en-AU" dirty="0" smtClean="0"/>
              <a:t>Future bits</a:t>
            </a:r>
          </a:p>
          <a:p>
            <a:pPr marL="457200" indent="-457200">
              <a:buAutoNum type="arabicParenR"/>
            </a:pPr>
            <a:endParaRPr lang="en-AU" dirty="0" smtClean="0"/>
          </a:p>
          <a:p>
            <a:pPr marL="457200" indent="-457200">
              <a:buAutoNum type="arabicParenR"/>
            </a:pPr>
            <a:endParaRPr lang="en-AU" dirty="0" smtClean="0"/>
          </a:p>
          <a:p>
            <a:pPr marL="457200" indent="-457200">
              <a:buAutoNum type="arabicParenR"/>
            </a:pP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Outline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ODIP II Workshop3 - OBIS Data Flows |  Dave Watts</a:t>
            </a:r>
            <a:endParaRPr lang="en-US" dirty="0"/>
          </a:p>
        </p:txBody>
      </p:sp>
      <p:pic>
        <p:nvPicPr>
          <p:cNvPr id="5" name="Picture 4" descr="Clipboard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150" y="1079025"/>
            <a:ext cx="3371850" cy="475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/>
              <a:t>Questions </a:t>
            </a:r>
          </a:p>
        </p:txBody>
      </p:sp>
      <p:sp>
        <p:nvSpPr>
          <p:cNvPr id="3891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0000" y="3712540"/>
            <a:ext cx="3348400" cy="15300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/>
              <a:t>Oceans and Atmosphere / Data Centre</a:t>
            </a:r>
          </a:p>
          <a:p>
            <a:pPr lvl="1" eaLnBrk="1" hangingPunct="1">
              <a:spcAft>
                <a:spcPts val="565"/>
              </a:spcAft>
            </a:pPr>
            <a:r>
              <a:rPr lang="en-US" dirty="0" smtClean="0"/>
              <a:t>Dave Watts</a:t>
            </a:r>
            <a:br>
              <a:rPr lang="en-US" dirty="0" smtClean="0"/>
            </a:br>
            <a:r>
              <a:rPr lang="en-US" dirty="0" smtClean="0"/>
              <a:t>Node manager OBIS Australia</a:t>
            </a:r>
          </a:p>
          <a:p>
            <a:pPr lvl="2" defTabSz="-635" eaLnBrk="1" hangingPunct="1">
              <a:spcAft>
                <a:spcPct val="0"/>
              </a:spcAft>
            </a:pPr>
            <a:r>
              <a:rPr lang="en-US" b="1" dirty="0" smtClean="0"/>
              <a:t>t</a:t>
            </a:r>
            <a:r>
              <a:rPr lang="en-US" dirty="0" smtClean="0"/>
              <a:t>	+61 3 6232 5062</a:t>
            </a:r>
          </a:p>
          <a:p>
            <a:pPr lvl="2" defTabSz="-635" eaLnBrk="1" hangingPunct="1">
              <a:spcAft>
                <a:spcPct val="0"/>
              </a:spcAft>
            </a:pPr>
            <a:r>
              <a:rPr lang="en-US" b="1" dirty="0" smtClean="0"/>
              <a:t>e</a:t>
            </a:r>
            <a:r>
              <a:rPr lang="en-US" dirty="0" smtClean="0"/>
              <a:t>	dave.watts@csiro.au</a:t>
            </a:r>
          </a:p>
          <a:p>
            <a:pPr lvl="2" defTabSz="-635" eaLnBrk="1" hangingPunct="1">
              <a:spcAft>
                <a:spcPct val="0"/>
              </a:spcAft>
            </a:pPr>
            <a:r>
              <a:rPr lang="en-US" b="1" dirty="0" smtClean="0"/>
              <a:t>w</a:t>
            </a:r>
            <a:r>
              <a:rPr lang="en-US" dirty="0" smtClean="0"/>
              <a:t>	www.obis.org.au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 smtClean="0"/>
              <a:t>O&amp;A Data Centre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The network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ODIP II Workshop3 - OBIS Data Flows |  Dave Watts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27" y="1276350"/>
            <a:ext cx="6095058" cy="4556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41" y="1276350"/>
            <a:ext cx="5078830" cy="4556125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The data flow structure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ODIP II Workshop3 - OBIS Data Flows |  Dave Watts</a:t>
            </a:r>
            <a:endParaRPr lang="en-US" dirty="0"/>
          </a:p>
        </p:txBody>
      </p:sp>
      <p:sp>
        <p:nvSpPr>
          <p:cNvPr id="2" name="Text Box 1"/>
          <p:cNvSpPr txBox="1"/>
          <p:nvPr/>
        </p:nvSpPr>
        <p:spPr>
          <a:xfrm>
            <a:off x="1521460" y="2336800"/>
            <a:ext cx="11226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dirty="0" err="1" smtClean="0"/>
              <a:t>OBIS-AU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7495" y="2512060"/>
            <a:ext cx="393065" cy="0"/>
          </a:xfrm>
          <a:prstGeom prst="straightConnector1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Distributed Generic Information Retrieval (</a:t>
            </a:r>
            <a:r>
              <a:rPr lang="en-AU" dirty="0" err="1"/>
              <a:t>DiGIR</a:t>
            </a:r>
            <a:r>
              <a:rPr lang="en-AU" dirty="0" smtClean="0"/>
              <a:t>)</a:t>
            </a:r>
          </a:p>
          <a:p>
            <a:endParaRPr lang="en-AU" dirty="0"/>
          </a:p>
          <a:p>
            <a:r>
              <a:rPr lang="en-AU" sz="1800" dirty="0" smtClean="0"/>
              <a:t>Very old application built circa 2003 in PHP. </a:t>
            </a:r>
          </a:p>
          <a:p>
            <a:pPr eaLnBrk="1" hangingPunct="1"/>
            <a:r>
              <a:rPr lang="en-AU" sz="1800" dirty="0" smtClean="0"/>
              <a:t>To deliver species occurrence data from COML to OBIS/GBIF</a:t>
            </a:r>
          </a:p>
          <a:p>
            <a:pPr eaLnBrk="1" hangingPunct="1"/>
            <a:r>
              <a:rPr lang="en-AU" sz="1800" dirty="0" smtClean="0"/>
              <a:t>Delivers data in </a:t>
            </a:r>
            <a:r>
              <a:rPr lang="en-AU" sz="1800" dirty="0" err="1" smtClean="0"/>
              <a:t>DwC</a:t>
            </a:r>
            <a:r>
              <a:rPr lang="en-AU" sz="1800" dirty="0" smtClean="0"/>
              <a:t> xml format, via query</a:t>
            </a:r>
          </a:p>
          <a:p>
            <a:r>
              <a:rPr lang="en-AU" sz="1800" dirty="0" smtClean="0"/>
              <a:t>Performance fine up to 50,000 records but awful after that</a:t>
            </a:r>
          </a:p>
          <a:p>
            <a:pPr marL="1270" lvl="1" indent="0">
              <a:buNone/>
            </a:pPr>
            <a:r>
              <a:rPr lang="en-AU" sz="1800" dirty="0" smtClean="0"/>
              <a:t>		Six million records from Poland to Copenhagen took 24 hours</a:t>
            </a:r>
          </a:p>
          <a:p>
            <a:r>
              <a:rPr lang="en-AU" sz="1800" dirty="0" smtClean="0"/>
              <a:t>To be fair, servers </a:t>
            </a:r>
            <a:r>
              <a:rPr lang="en-AU" sz="1800" dirty="0" err="1" smtClean="0"/>
              <a:t>etc</a:t>
            </a:r>
            <a:r>
              <a:rPr lang="en-AU" sz="1800" dirty="0" smtClean="0"/>
              <a:t> not as fast as now</a:t>
            </a:r>
            <a:endParaRPr lang="en-AU" sz="1800" dirty="0"/>
          </a:p>
          <a:p>
            <a:endParaRPr lang="en-AU" dirty="0" smtClean="0"/>
          </a:p>
          <a:p>
            <a:pPr marL="756285" lvl="4" indent="0">
              <a:buNone/>
            </a:pPr>
            <a:endParaRPr lang="en-AU" dirty="0"/>
          </a:p>
        </p:txBody>
      </p:sp>
      <p:sp>
        <p:nvSpPr>
          <p:cNvPr id="26626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290"/>
              </a:spcAft>
            </a:pPr>
            <a:r>
              <a:rPr lang="en-AU" dirty="0" smtClean="0"/>
              <a:t>Biological data (first attempt)</a:t>
            </a:r>
          </a:p>
          <a:p>
            <a:pPr lvl="1" eaLnBrk="1" hangingPunct="1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mtClean="0"/>
              <a:t>ODIP II Workshop3 - OBIS Data Flows |  Dave Watts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982" y="105887"/>
            <a:ext cx="2486025" cy="9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Integrated Publishing Toolkit (IPT)</a:t>
            </a:r>
          </a:p>
          <a:p>
            <a:endParaRPr lang="en-AU" dirty="0"/>
          </a:p>
          <a:p>
            <a:r>
              <a:rPr lang="en-AU" sz="1800" dirty="0" smtClean="0"/>
              <a:t>Started prototype circa 2008</a:t>
            </a:r>
          </a:p>
          <a:p>
            <a:pPr eaLnBrk="1" hangingPunct="1"/>
            <a:r>
              <a:rPr lang="en-AU" sz="1800" dirty="0" smtClean="0"/>
              <a:t>Delivers data in </a:t>
            </a:r>
            <a:r>
              <a:rPr lang="en-AU" sz="1800" dirty="0" err="1" smtClean="0"/>
              <a:t>DwC</a:t>
            </a:r>
            <a:r>
              <a:rPr lang="en-AU" sz="1800" dirty="0" smtClean="0"/>
              <a:t> tagged csv via a </a:t>
            </a:r>
            <a:r>
              <a:rPr lang="en-AU" sz="1800" dirty="0" err="1" smtClean="0"/>
              <a:t>datafile</a:t>
            </a:r>
            <a:r>
              <a:rPr lang="en-AU" sz="1800" dirty="0" smtClean="0"/>
              <a:t> download</a:t>
            </a:r>
          </a:p>
          <a:p>
            <a:r>
              <a:rPr lang="en-AU" sz="1800" dirty="0" smtClean="0"/>
              <a:t>Performance fine - </a:t>
            </a:r>
            <a:r>
              <a:rPr lang="en-AU" sz="1800" dirty="0" err="1" smtClean="0"/>
              <a:t>upto</a:t>
            </a:r>
            <a:r>
              <a:rPr lang="en-AU" sz="1800" dirty="0" smtClean="0"/>
              <a:t> millions of records. GBIF has 715 million.</a:t>
            </a:r>
          </a:p>
          <a:p>
            <a:r>
              <a:rPr lang="en-AU" sz="1800" dirty="0" smtClean="0"/>
              <a:t>Connects to any database or a csv import file.</a:t>
            </a:r>
          </a:p>
          <a:p>
            <a:r>
              <a:rPr lang="en-AU" sz="1800" dirty="0" smtClean="0"/>
              <a:t>Crossmatch to </a:t>
            </a:r>
            <a:r>
              <a:rPr lang="en-AU" sz="1800" dirty="0" err="1" smtClean="0"/>
              <a:t>DwC</a:t>
            </a:r>
            <a:r>
              <a:rPr lang="en-AU" sz="1800" dirty="0" smtClean="0"/>
              <a:t> vocabs for export.</a:t>
            </a:r>
          </a:p>
          <a:p>
            <a:endParaRPr lang="en-AU" dirty="0" smtClean="0"/>
          </a:p>
          <a:p>
            <a:pPr marL="756285" lvl="4" indent="0">
              <a:buNone/>
            </a:pPr>
            <a:endParaRPr lang="en-AU" dirty="0"/>
          </a:p>
        </p:txBody>
      </p:sp>
      <p:sp>
        <p:nvSpPr>
          <p:cNvPr id="26626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290"/>
              </a:spcAft>
            </a:pPr>
            <a:r>
              <a:rPr lang="en-AU" dirty="0" smtClean="0"/>
              <a:t>Biological data (second attempt)</a:t>
            </a:r>
          </a:p>
          <a:p>
            <a:pPr lvl="1" eaLnBrk="1" hangingPunct="1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/>
              <a:t>ODIP II Workshop3 - OBIS Data Flows |  Dave Watts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651" y="213525"/>
            <a:ext cx="1047750" cy="100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Darwin core </a:t>
            </a:r>
            <a:r>
              <a:rPr lang="en-AU" dirty="0" err="1" smtClean="0"/>
              <a:t>DwC</a:t>
            </a:r>
            <a:r>
              <a:rPr lang="en-AU" dirty="0" smtClean="0"/>
              <a:t> – </a:t>
            </a:r>
            <a:r>
              <a:rPr lang="en-AU" dirty="0"/>
              <a:t>http://rs.tdwg.org/dwc/terms/</a:t>
            </a:r>
            <a:endParaRPr lang="en-AU" dirty="0" smtClean="0"/>
          </a:p>
          <a:p>
            <a:r>
              <a:rPr lang="en-AU" dirty="0"/>
              <a:t> </a:t>
            </a:r>
            <a:r>
              <a:rPr lang="en-AU" dirty="0" smtClean="0"/>
              <a:t>   vocabs with definitions, examples, suggested values</a:t>
            </a:r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EML - Ecological </a:t>
            </a:r>
            <a:r>
              <a:rPr lang="en-AU" dirty="0"/>
              <a:t>Metadata Language (EML) is </a:t>
            </a:r>
            <a:r>
              <a:rPr lang="en-AU" dirty="0" smtClean="0"/>
              <a:t>a </a:t>
            </a:r>
            <a:r>
              <a:rPr lang="en-AU" b="1" dirty="0" smtClean="0"/>
              <a:t>metadata </a:t>
            </a:r>
            <a:r>
              <a:rPr lang="en-AU" b="1" dirty="0"/>
              <a:t>specification </a:t>
            </a:r>
            <a:r>
              <a:rPr lang="en-AU" dirty="0"/>
              <a:t>developed by </a:t>
            </a:r>
            <a:r>
              <a:rPr lang="en-AU" dirty="0" smtClean="0"/>
              <a:t>the ecology </a:t>
            </a:r>
            <a:r>
              <a:rPr lang="en-AU" dirty="0"/>
              <a:t>discipline and for the </a:t>
            </a:r>
            <a:r>
              <a:rPr lang="en-AU" dirty="0" smtClean="0"/>
              <a:t>ecology discipline.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Developed into IPT circa 2009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very human readable!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Data standards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ODIP II Workshop3 - OBIS Data Flows |  Dave Watts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718" y="382044"/>
            <a:ext cx="1930163" cy="113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To publish to OBIS, the following are expected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err="1" smtClean="0"/>
              <a:t>scientificnameId</a:t>
            </a:r>
            <a:r>
              <a:rPr lang="en-AU" dirty="0" smtClean="0"/>
              <a:t> – should hold </a:t>
            </a:r>
            <a:r>
              <a:rPr lang="en-AU" dirty="0" err="1" smtClean="0"/>
              <a:t>WoRMS</a:t>
            </a:r>
            <a:r>
              <a:rPr lang="en-AU" dirty="0" smtClean="0"/>
              <a:t> LSID of taxa – allows verification of data providers species name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sz="1800" dirty="0" err="1" smtClean="0"/>
              <a:t>e.g</a:t>
            </a:r>
            <a:r>
              <a:rPr lang="en-AU" sz="1800" dirty="0" smtClean="0"/>
              <a:t> </a:t>
            </a:r>
            <a:r>
              <a:rPr lang="en-AU" sz="1800" dirty="0"/>
              <a:t>Wandering Albatross   urn:lsid:marinespecies.org:taxname:212583 </a:t>
            </a:r>
            <a:r>
              <a:rPr lang="en-AU" sz="1800" dirty="0" smtClean="0"/>
              <a:t/>
            </a:r>
            <a:br>
              <a:rPr lang="en-AU" sz="1800" dirty="0" smtClean="0"/>
            </a:br>
            <a:r>
              <a:rPr lang="en-AU" sz="1800" dirty="0" smtClean="0"/>
              <a:t/>
            </a:r>
            <a:br>
              <a:rPr lang="en-AU" sz="1800" dirty="0" smtClean="0"/>
            </a:br>
            <a:r>
              <a:rPr lang="en-AU" sz="1800" dirty="0" smtClean="0"/>
              <a:t>Other LSIDS can be used e.g. from Australian Faunal Directory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err="1" smtClean="0"/>
              <a:t>occurrenceStatus</a:t>
            </a:r>
            <a:r>
              <a:rPr lang="en-AU" dirty="0" smtClean="0"/>
              <a:t> – values of ‘present’ or ‘absent’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err="1" smtClean="0"/>
              <a:t>occurrenceId</a:t>
            </a:r>
            <a:r>
              <a:rPr lang="en-AU" dirty="0" smtClean="0"/>
              <a:t> – unique value within an IPT resource and needed in links to the </a:t>
            </a:r>
            <a:r>
              <a:rPr lang="en-AU" dirty="0" err="1" smtClean="0"/>
              <a:t>EventCore</a:t>
            </a:r>
            <a:r>
              <a:rPr lang="en-AU" dirty="0" smtClean="0"/>
              <a:t> data.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Key elements in </a:t>
            </a:r>
            <a:r>
              <a:rPr lang="en-AU" dirty="0" err="1" smtClean="0"/>
              <a:t>DwC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ODIP II Workshop3 - OBIS Data Flows |  Dave Watts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 smtClean="0"/>
          </a:p>
          <a:p>
            <a:pPr marL="756285" lvl="4" indent="0">
              <a:buNone/>
            </a:pPr>
            <a:endParaRPr lang="en-AU" dirty="0"/>
          </a:p>
        </p:txBody>
      </p:sp>
      <p:sp>
        <p:nvSpPr>
          <p:cNvPr id="26626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290"/>
              </a:spcAft>
            </a:pPr>
            <a:r>
              <a:rPr lang="en-AU" dirty="0"/>
              <a:t>Biological data </a:t>
            </a:r>
            <a:r>
              <a:rPr lang="en-AU" dirty="0" smtClean="0"/>
              <a:t>-IPT</a:t>
            </a:r>
          </a:p>
          <a:p>
            <a:pPr lvl="1" eaLnBrk="1" hangingPunct="1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mtClean="0"/>
              <a:t>ODIP II Workshop3 - OBIS Data Flows |  Dave Watts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651" y="213525"/>
            <a:ext cx="1047750" cy="10096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83" y="955155"/>
            <a:ext cx="5262974" cy="4118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dc_lessons">
  <a:themeElements>
    <a:clrScheme name="CSIRO Midday">
      <a:dk1>
        <a:sysClr val="windowText" lastClr="000000"/>
      </a:dk1>
      <a:lt1>
        <a:srgbClr val="FBFEFF"/>
      </a:lt1>
      <a:dk2>
        <a:srgbClr val="000000"/>
      </a:dk2>
      <a:lt2>
        <a:srgbClr val="FBFE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>
              <a:lumMod val="40000"/>
              <a:lumOff val="60000"/>
            </a:schemeClr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buFont typeface="Wingdings" panose="05000000000000000000" pitchFamily="2" charset="2"/>
          <a:buChar char="§"/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aadc_lessons</Template>
  <TotalTime>4</TotalTime>
  <Words>675</Words>
  <Application>Microsoft Office PowerPoint</Application>
  <PresentationFormat>On-screen Show (4:3)</PresentationFormat>
  <Paragraphs>132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Symbol</vt:lpstr>
      <vt:lpstr>Wingdings</vt:lpstr>
      <vt:lpstr>aadc_lessons</vt:lpstr>
      <vt:lpstr>OBIS Data flows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tale of a previous Data Centre</dc:title>
  <dc:creator>dave</dc:creator>
  <cp:lastModifiedBy>Watts, Dave (O&amp;A, Hobart)</cp:lastModifiedBy>
  <cp:revision>119</cp:revision>
  <dcterms:created xsi:type="dcterms:W3CDTF">2012-05-07T11:37:00Z</dcterms:created>
  <dcterms:modified xsi:type="dcterms:W3CDTF">2017-08-01T01:48:29Z</dcterms:modified>
  <cp:category>Master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0x010100529B7581109BE041A80104B7BC62AE32</vt:lpwstr>
  </property>
  <property fmtid="{D5CDD505-2E9C-101B-9397-08002B2CF9AE}" pid="3" name="KSOProductBuildVer">
    <vt:lpwstr>1033-10.2.0.5811</vt:lpwstr>
  </property>
</Properties>
</file>